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media/image15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62" r:id="rId2"/>
    <p:sldId id="259" r:id="rId3"/>
    <p:sldId id="261" r:id="rId4"/>
    <p:sldId id="260" r:id="rId5"/>
    <p:sldId id="263" r:id="rId6"/>
    <p:sldId id="264" r:id="rId7"/>
    <p:sldId id="265" r:id="rId8"/>
    <p:sldId id="266" r:id="rId9"/>
    <p:sldId id="268" r:id="rId10"/>
    <p:sldId id="269" r:id="rId11"/>
    <p:sldId id="270" r:id="rId12"/>
    <p:sldId id="272" r:id="rId13"/>
    <p:sldId id="273" r:id="rId14"/>
    <p:sldId id="274" r:id="rId15"/>
    <p:sldId id="275" r:id="rId16"/>
    <p:sldId id="276" r:id="rId17"/>
    <p:sldId id="277" r:id="rId18"/>
    <p:sldId id="278" r:id="rId19"/>
    <p:sldId id="279" r:id="rId20"/>
    <p:sldId id="280" r:id="rId21"/>
    <p:sldId id="258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46C0A"/>
    <a:srgbClr val="F69240"/>
    <a:srgbClr val="F68D36"/>
    <a:srgbClr val="F8A45E"/>
    <a:srgbClr val="FFCC00"/>
    <a:srgbClr val="FFD72D"/>
    <a:srgbClr val="005D86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40" autoAdjust="0"/>
    <p:restoredTop sz="94660"/>
  </p:normalViewPr>
  <p:slideViewPr>
    <p:cSldViewPr>
      <p:cViewPr>
        <p:scale>
          <a:sx n="99" d="100"/>
          <a:sy n="99" d="100"/>
        </p:scale>
        <p:origin x="-108" y="18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4C9484-155C-478C-8A3D-CB3293606FA5}" type="datetimeFigureOut">
              <a:rPr lang="en-IN" smtClean="0"/>
              <a:t>08-08-2016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BA282D-4CCF-425C-B82A-8DFA9051FAB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214651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gradFill rotWithShape="1">
          <a:gsLst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30079" y="2132856"/>
            <a:ext cx="9800827" cy="1154559"/>
          </a:xfrm>
        </p:spPr>
        <p:txBody>
          <a:bodyPr>
            <a:normAutofit/>
          </a:bodyPr>
          <a:lstStyle>
            <a:lvl1pPr algn="l">
              <a:defRPr sz="4800">
                <a:solidFill>
                  <a:schemeClr val="accent6">
                    <a:lumMod val="7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grpSp>
        <p:nvGrpSpPr>
          <p:cNvPr id="25" name="Group 24"/>
          <p:cNvGrpSpPr/>
          <p:nvPr userDrawn="1"/>
        </p:nvGrpSpPr>
        <p:grpSpPr>
          <a:xfrm>
            <a:off x="0" y="187357"/>
            <a:ext cx="12192000" cy="6670642"/>
            <a:chOff x="0" y="187357"/>
            <a:chExt cx="12192000" cy="6670642"/>
          </a:xfrm>
        </p:grpSpPr>
        <p:pic>
          <p:nvPicPr>
            <p:cNvPr id="17" name="Picture 16"/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3270"/>
            <a:stretch/>
          </p:blipFill>
          <p:spPr>
            <a:xfrm>
              <a:off x="263352" y="187357"/>
              <a:ext cx="2893073" cy="424523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 userDrawn="1"/>
          </p:nvSpPr>
          <p:spPr>
            <a:xfrm>
              <a:off x="0" y="6598106"/>
              <a:ext cx="12192000" cy="25989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0" name="Flowchart: Manual Input 19"/>
            <p:cNvSpPr/>
            <p:nvPr userDrawn="1"/>
          </p:nvSpPr>
          <p:spPr>
            <a:xfrm>
              <a:off x="7445091" y="5979168"/>
              <a:ext cx="4746909" cy="820426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" fmla="*/ 0 w 10034"/>
                <a:gd name="connsiteY0" fmla="*/ 8257 h 10000"/>
                <a:gd name="connsiteX1" fmla="*/ 10034 w 10034"/>
                <a:gd name="connsiteY1" fmla="*/ 0 h 10000"/>
                <a:gd name="connsiteX2" fmla="*/ 10034 w 10034"/>
                <a:gd name="connsiteY2" fmla="*/ 10000 h 10000"/>
                <a:gd name="connsiteX3" fmla="*/ 34 w 10034"/>
                <a:gd name="connsiteY3" fmla="*/ 10000 h 10000"/>
                <a:gd name="connsiteX4" fmla="*/ 0 w 10034"/>
                <a:gd name="connsiteY4" fmla="*/ 8257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34" h="10000">
                  <a:moveTo>
                    <a:pt x="0" y="8257"/>
                  </a:moveTo>
                  <a:lnTo>
                    <a:pt x="10034" y="0"/>
                  </a:lnTo>
                  <a:lnTo>
                    <a:pt x="10034" y="10000"/>
                  </a:lnTo>
                  <a:lnTo>
                    <a:pt x="34" y="10000"/>
                  </a:lnTo>
                  <a:cubicBezTo>
                    <a:pt x="23" y="9419"/>
                    <a:pt x="11" y="8838"/>
                    <a:pt x="0" y="8257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1" name="TextBox 20"/>
            <p:cNvSpPr txBox="1"/>
            <p:nvPr userDrawn="1"/>
          </p:nvSpPr>
          <p:spPr>
            <a:xfrm>
              <a:off x="10384762" y="6370106"/>
              <a:ext cx="14718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IN" dirty="0"/>
                <a:t>#XPIndia2016</a:t>
              </a:r>
            </a:p>
          </p:txBody>
        </p:sp>
        <p:pic>
          <p:nvPicPr>
            <p:cNvPr id="22" name="Picture 2" descr="http://www.iconsdb.com/icons/download/black/twitter-512.png"/>
            <p:cNvPicPr>
              <a:picLocks noChangeAspect="1" noChangeArrowheads="1"/>
            </p:cNvPicPr>
            <p:nvPr userDrawn="1"/>
          </p:nvPicPr>
          <p:blipFill>
            <a:blip r:embed="rId3" cstate="print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56440" y="6309320"/>
              <a:ext cx="433753" cy="433753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24" name="Straight Connector 23"/>
          <p:cNvCxnSpPr/>
          <p:nvPr userDrawn="1"/>
        </p:nvCxnSpPr>
        <p:spPr>
          <a:xfrm>
            <a:off x="1230079" y="3356237"/>
            <a:ext cx="9800827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 Placeholder 2"/>
          <p:cNvSpPr>
            <a:spLocks noGrp="1"/>
          </p:cNvSpPr>
          <p:nvPr>
            <p:ph type="body" idx="1"/>
          </p:nvPr>
        </p:nvSpPr>
        <p:spPr>
          <a:xfrm>
            <a:off x="1230079" y="3515415"/>
            <a:ext cx="9800827" cy="1500187"/>
          </a:xfrm>
        </p:spPr>
        <p:txBody>
          <a:bodyPr anchor="t">
            <a:normAutofit/>
          </a:bodyPr>
          <a:lstStyle>
            <a:lvl1pPr marL="0" indent="0">
              <a:buNone/>
              <a:defRPr sz="2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623416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bg>
      <p:bgPr>
        <a:gradFill>
          <a:gsLst>
            <a:gs pos="48000">
              <a:srgbClr val="FCFCFC"/>
            </a:gs>
            <a:gs pos="0">
              <a:schemeClr val="bg1"/>
            </a:gs>
            <a:gs pos="100000">
              <a:schemeClr val="bg1">
                <a:lumMod val="9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529" y="-12491"/>
            <a:ext cx="12193057" cy="688298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270"/>
          <a:stretch/>
        </p:blipFill>
        <p:spPr>
          <a:xfrm>
            <a:off x="609600" y="6157844"/>
            <a:ext cx="2893073" cy="424523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0" y="6598106"/>
            <a:ext cx="12192000" cy="259893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Flowchart: Manual Input 19"/>
          <p:cNvSpPr/>
          <p:nvPr userDrawn="1"/>
        </p:nvSpPr>
        <p:spPr>
          <a:xfrm>
            <a:off x="7445091" y="5979168"/>
            <a:ext cx="4746909" cy="820426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34"/>
              <a:gd name="connsiteY0" fmla="*/ 8257 h 10000"/>
              <a:gd name="connsiteX1" fmla="*/ 10034 w 10034"/>
              <a:gd name="connsiteY1" fmla="*/ 0 h 10000"/>
              <a:gd name="connsiteX2" fmla="*/ 10034 w 10034"/>
              <a:gd name="connsiteY2" fmla="*/ 10000 h 10000"/>
              <a:gd name="connsiteX3" fmla="*/ 34 w 10034"/>
              <a:gd name="connsiteY3" fmla="*/ 10000 h 10000"/>
              <a:gd name="connsiteX4" fmla="*/ 0 w 10034"/>
              <a:gd name="connsiteY4" fmla="*/ 8257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34" h="10000">
                <a:moveTo>
                  <a:pt x="0" y="8257"/>
                </a:moveTo>
                <a:lnTo>
                  <a:pt x="10034" y="0"/>
                </a:lnTo>
                <a:lnTo>
                  <a:pt x="10034" y="10000"/>
                </a:lnTo>
                <a:lnTo>
                  <a:pt x="34" y="10000"/>
                </a:lnTo>
                <a:cubicBezTo>
                  <a:pt x="23" y="9419"/>
                  <a:pt x="11" y="8838"/>
                  <a:pt x="0" y="8257"/>
                </a:cubicBezTo>
                <a:close/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TextBox 11"/>
          <p:cNvSpPr txBox="1"/>
          <p:nvPr userDrawn="1"/>
        </p:nvSpPr>
        <p:spPr>
          <a:xfrm>
            <a:off x="10384762" y="6370106"/>
            <a:ext cx="1471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IN" dirty="0"/>
              <a:t>#XPIndia2016</a:t>
            </a:r>
          </a:p>
        </p:txBody>
      </p:sp>
      <p:pic>
        <p:nvPicPr>
          <p:cNvPr id="13" name="Picture 2" descr="http://www.iconsdb.com/icons/download/black/twitter-512.png"/>
          <p:cNvPicPr>
            <a:picLocks noChangeAspect="1" noChangeArrowheads="1"/>
          </p:cNvPicPr>
          <p:nvPr userDrawn="1"/>
        </p:nvPicPr>
        <p:blipFill>
          <a:blip r:embed="rId4" cstate="print">
            <a:biLevel thresh="7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4735" y="6309320"/>
            <a:ext cx="433753" cy="43375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Straight Connector 13"/>
          <p:cNvCxnSpPr/>
          <p:nvPr userDrawn="1"/>
        </p:nvCxnSpPr>
        <p:spPr>
          <a:xfrm>
            <a:off x="1230079" y="1196752"/>
            <a:ext cx="9800827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74519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gradFill>
          <a:gsLst>
            <a:gs pos="48000">
              <a:srgbClr val="FCFCFC"/>
            </a:gs>
            <a:gs pos="0">
              <a:schemeClr val="bg1"/>
            </a:gs>
            <a:gs pos="100000">
              <a:schemeClr val="bg1">
                <a:lumMod val="9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9B45C-0E1C-4CA0-A7AB-B32F0E31408D}" type="datetimeFigureOut">
              <a:rPr lang="en-IN" smtClean="0"/>
              <a:t>08-08-2016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01378-D1FE-4CBB-B64C-AF65EDC162F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84812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Blank">
    <p:bg>
      <p:bgPr>
        <a:gradFill>
          <a:gsLst>
            <a:gs pos="48000">
              <a:schemeClr val="tx1">
                <a:lumMod val="95000"/>
                <a:lumOff val="5000"/>
              </a:schemeClr>
            </a:gs>
            <a:gs pos="0">
              <a:schemeClr val="tx1">
                <a:lumMod val="65000"/>
                <a:lumOff val="35000"/>
              </a:schemeClr>
            </a:gs>
            <a:gs pos="100000">
              <a:schemeClr val="tx1">
                <a:lumMod val="85000"/>
                <a:lumOff val="1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257" y="1268760"/>
            <a:ext cx="7925487" cy="1871634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4192048" y="4005064"/>
            <a:ext cx="3807902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3200" dirty="0">
                <a:solidFill>
                  <a:schemeClr val="bg1">
                    <a:lumMod val="95000"/>
                  </a:schemeClr>
                </a:solidFill>
              </a:rPr>
              <a:t>19 - 20 August 2016</a:t>
            </a:r>
          </a:p>
          <a:p>
            <a:pPr algn="ctr"/>
            <a:r>
              <a:rPr lang="en-IN" sz="3200" dirty="0">
                <a:solidFill>
                  <a:schemeClr val="bg1">
                    <a:lumMod val="95000"/>
                  </a:schemeClr>
                </a:solidFill>
              </a:rPr>
              <a:t>Bangalore</a:t>
            </a:r>
          </a:p>
          <a:p>
            <a:pPr algn="ctr"/>
            <a:endParaRPr lang="en-IN" sz="3200" dirty="0">
              <a:solidFill>
                <a:schemeClr val="bg1">
                  <a:lumMod val="95000"/>
                </a:schemeClr>
              </a:solidFill>
            </a:endParaRPr>
          </a:p>
          <a:p>
            <a:pPr algn="ctr"/>
            <a:r>
              <a:rPr lang="en-IN" sz="3200" u="sng" dirty="0">
                <a:solidFill>
                  <a:srgbClr val="E46C0A"/>
                </a:solidFill>
              </a:rPr>
              <a:t>www.xpconference.in</a:t>
            </a:r>
          </a:p>
        </p:txBody>
      </p:sp>
    </p:spTree>
    <p:extLst>
      <p:ext uri="{BB962C8B-B14F-4D97-AF65-F5344CB8AC3E}">
        <p14:creationId xmlns:p14="http://schemas.microsoft.com/office/powerpoint/2010/main" val="5510023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bg>
      <p:bgPr>
        <a:gradFill>
          <a:gsLst>
            <a:gs pos="48000">
              <a:srgbClr val="FCFCFC"/>
            </a:gs>
            <a:gs pos="0">
              <a:schemeClr val="bg1"/>
            </a:gs>
            <a:gs pos="100000">
              <a:schemeClr val="bg1">
                <a:lumMod val="9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529" y="-12491"/>
            <a:ext cx="12193057" cy="6882981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9B45C-0E1C-4CA0-A7AB-B32F0E31408D}" type="datetimeFigureOut">
              <a:rPr lang="en-IN" smtClean="0"/>
              <a:t>08-08-2016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01378-D1FE-4CBB-B64C-AF65EDC162F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331842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bg>
      <p:bgPr>
        <a:gradFill>
          <a:gsLst>
            <a:gs pos="48000">
              <a:srgbClr val="FCFCFC"/>
            </a:gs>
            <a:gs pos="0">
              <a:schemeClr val="bg1"/>
            </a:gs>
            <a:gs pos="100000">
              <a:schemeClr val="bg1">
                <a:lumMod val="9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F69240"/>
              </a:gs>
              <a:gs pos="54000">
                <a:schemeClr val="accent6">
                  <a:lumMod val="75000"/>
                </a:schemeClr>
              </a:gs>
              <a:gs pos="100000">
                <a:srgbClr val="E46C0A"/>
              </a:gs>
            </a:gsLst>
            <a:path path="circle">
              <a:fillToRect l="50000" t="50000" r="50000" b="50000"/>
            </a:path>
          </a:gra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09600" y="44624"/>
            <a:ext cx="10972800" cy="1143000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8" name="Text Placeholder 2"/>
          <p:cNvSpPr>
            <a:spLocks noGrp="1"/>
          </p:cNvSpPr>
          <p:nvPr>
            <p:ph type="body" idx="1"/>
          </p:nvPr>
        </p:nvSpPr>
        <p:spPr>
          <a:xfrm>
            <a:off x="609600" y="1448272"/>
            <a:ext cx="10716684" cy="4501008"/>
          </a:xfrm>
        </p:spPr>
        <p:txBody>
          <a:bodyPr anchor="t">
            <a:normAutofit/>
          </a:bodyPr>
          <a:lstStyle>
            <a:lvl1pPr marL="457200" indent="-457200">
              <a:buFont typeface="Arial" panose="020B0604020202020204" pitchFamily="34" charset="0"/>
              <a:buChar char="•"/>
              <a:defRPr sz="2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270"/>
          <a:stretch/>
        </p:blipFill>
        <p:spPr>
          <a:xfrm>
            <a:off x="4024815" y="6118510"/>
            <a:ext cx="3886253" cy="570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5821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529" y="-12491"/>
            <a:ext cx="12193057" cy="6882981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423317"/>
            <a:ext cx="10972800" cy="4525963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44624"/>
            <a:ext cx="10972800" cy="1143000"/>
          </a:xfrm>
        </p:spPr>
        <p:txBody>
          <a:bodyPr/>
          <a:lstStyle>
            <a:lvl1pPr>
              <a:defRPr>
                <a:solidFill>
                  <a:schemeClr val="accent6">
                    <a:lumMod val="75000"/>
                  </a:schemeClr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pic>
        <p:nvPicPr>
          <p:cNvPr id="20" name="Picture 19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270"/>
          <a:stretch/>
        </p:blipFill>
        <p:spPr>
          <a:xfrm>
            <a:off x="609600" y="6153313"/>
            <a:ext cx="2893073" cy="424523"/>
          </a:xfrm>
          <a:prstGeom prst="rect">
            <a:avLst/>
          </a:prstGeom>
        </p:spPr>
      </p:pic>
      <p:sp>
        <p:nvSpPr>
          <p:cNvPr id="21" name="Rectangle 20"/>
          <p:cNvSpPr/>
          <p:nvPr userDrawn="1"/>
        </p:nvSpPr>
        <p:spPr>
          <a:xfrm>
            <a:off x="0" y="6598106"/>
            <a:ext cx="12192000" cy="259893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Flowchart: Manual Input 19"/>
          <p:cNvSpPr/>
          <p:nvPr userDrawn="1"/>
        </p:nvSpPr>
        <p:spPr>
          <a:xfrm>
            <a:off x="7445091" y="5979168"/>
            <a:ext cx="4746909" cy="820426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34"/>
              <a:gd name="connsiteY0" fmla="*/ 8257 h 10000"/>
              <a:gd name="connsiteX1" fmla="*/ 10034 w 10034"/>
              <a:gd name="connsiteY1" fmla="*/ 0 h 10000"/>
              <a:gd name="connsiteX2" fmla="*/ 10034 w 10034"/>
              <a:gd name="connsiteY2" fmla="*/ 10000 h 10000"/>
              <a:gd name="connsiteX3" fmla="*/ 34 w 10034"/>
              <a:gd name="connsiteY3" fmla="*/ 10000 h 10000"/>
              <a:gd name="connsiteX4" fmla="*/ 0 w 10034"/>
              <a:gd name="connsiteY4" fmla="*/ 8257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34" h="10000">
                <a:moveTo>
                  <a:pt x="0" y="8257"/>
                </a:moveTo>
                <a:lnTo>
                  <a:pt x="10034" y="0"/>
                </a:lnTo>
                <a:lnTo>
                  <a:pt x="10034" y="10000"/>
                </a:lnTo>
                <a:lnTo>
                  <a:pt x="34" y="10000"/>
                </a:lnTo>
                <a:cubicBezTo>
                  <a:pt x="23" y="9419"/>
                  <a:pt x="11" y="8838"/>
                  <a:pt x="0" y="8257"/>
                </a:cubicBezTo>
                <a:close/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TextBox 22"/>
          <p:cNvSpPr txBox="1"/>
          <p:nvPr userDrawn="1"/>
        </p:nvSpPr>
        <p:spPr>
          <a:xfrm>
            <a:off x="10384762" y="6370106"/>
            <a:ext cx="1471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IN" dirty="0"/>
              <a:t>#XPIndia2016</a:t>
            </a:r>
          </a:p>
        </p:txBody>
      </p:sp>
      <p:pic>
        <p:nvPicPr>
          <p:cNvPr id="24" name="Picture 2" descr="http://www.iconsdb.com/icons/download/black/twitter-512.png"/>
          <p:cNvPicPr>
            <a:picLocks noChangeAspect="1" noChangeArrowheads="1"/>
          </p:cNvPicPr>
          <p:nvPr userDrawn="1"/>
        </p:nvPicPr>
        <p:blipFill>
          <a:blip r:embed="rId4" cstate="print">
            <a:biLevel thresh="7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4735" y="6309320"/>
            <a:ext cx="433753" cy="43375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Straight Connector 24"/>
          <p:cNvCxnSpPr/>
          <p:nvPr userDrawn="1"/>
        </p:nvCxnSpPr>
        <p:spPr>
          <a:xfrm>
            <a:off x="1230079" y="1196752"/>
            <a:ext cx="9800827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87035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gradFill>
          <a:gsLst>
            <a:gs pos="48000">
              <a:srgbClr val="FCFCFC"/>
            </a:gs>
            <a:gs pos="0">
              <a:schemeClr val="bg1"/>
            </a:gs>
            <a:gs pos="100000">
              <a:schemeClr val="bg1">
                <a:lumMod val="9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423317"/>
            <a:ext cx="10972800" cy="4525963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 Narrow" panose="020B060602020203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44624"/>
            <a:ext cx="10972800" cy="1143000"/>
          </a:xfrm>
        </p:spPr>
        <p:txBody>
          <a:bodyPr/>
          <a:lstStyle>
            <a:lvl1pPr>
              <a:defRPr>
                <a:solidFill>
                  <a:schemeClr val="accent6">
                    <a:lumMod val="75000"/>
                  </a:schemeClr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grpSp>
        <p:nvGrpSpPr>
          <p:cNvPr id="23" name="Group 22"/>
          <p:cNvGrpSpPr/>
          <p:nvPr userDrawn="1"/>
        </p:nvGrpSpPr>
        <p:grpSpPr>
          <a:xfrm>
            <a:off x="1199456" y="-27384"/>
            <a:ext cx="9953368" cy="6885384"/>
            <a:chOff x="1199456" y="-27384"/>
            <a:chExt cx="9953368" cy="6885384"/>
          </a:xfrm>
        </p:grpSpPr>
        <p:cxnSp>
          <p:nvCxnSpPr>
            <p:cNvPr id="9" name="Straight Connector 8"/>
            <p:cNvCxnSpPr/>
            <p:nvPr userDrawn="1"/>
          </p:nvCxnSpPr>
          <p:spPr>
            <a:xfrm>
              <a:off x="3607461" y="0"/>
              <a:ext cx="0" cy="6858000"/>
            </a:xfrm>
            <a:prstGeom prst="line">
              <a:avLst/>
            </a:prstGeom>
            <a:ln>
              <a:solidFill>
                <a:schemeClr val="accent6">
                  <a:lumMod val="40000"/>
                  <a:lumOff val="6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" name="Group 5"/>
            <p:cNvGrpSpPr/>
            <p:nvPr userDrawn="1"/>
          </p:nvGrpSpPr>
          <p:grpSpPr>
            <a:xfrm>
              <a:off x="1199456" y="-27384"/>
              <a:ext cx="9953368" cy="6885384"/>
              <a:chOff x="1199456" y="-27384"/>
              <a:chExt cx="9953368" cy="6885384"/>
            </a:xfrm>
          </p:grpSpPr>
          <p:cxnSp>
            <p:nvCxnSpPr>
              <p:cNvPr id="7" name="Straight Connector 6"/>
              <p:cNvCxnSpPr/>
              <p:nvPr userDrawn="1"/>
            </p:nvCxnSpPr>
            <p:spPr>
              <a:xfrm>
                <a:off x="1199456" y="0"/>
                <a:ext cx="0" cy="6858000"/>
              </a:xfrm>
              <a:prstGeom prst="line">
                <a:avLst/>
              </a:prstGeom>
              <a:ln>
                <a:solidFill>
                  <a:schemeClr val="accent6">
                    <a:lumMod val="40000"/>
                    <a:lumOff val="6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/>
              <p:cNvCxnSpPr/>
              <p:nvPr userDrawn="1"/>
            </p:nvCxnSpPr>
            <p:spPr>
              <a:xfrm>
                <a:off x="2439856" y="0"/>
                <a:ext cx="0" cy="6858000"/>
              </a:xfrm>
              <a:prstGeom prst="line">
                <a:avLst/>
              </a:prstGeom>
              <a:ln>
                <a:solidFill>
                  <a:schemeClr val="accent6">
                    <a:lumMod val="40000"/>
                    <a:lumOff val="6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/>
              <p:cNvCxnSpPr/>
              <p:nvPr userDrawn="1"/>
            </p:nvCxnSpPr>
            <p:spPr>
              <a:xfrm>
                <a:off x="4847861" y="0"/>
                <a:ext cx="0" cy="6858000"/>
              </a:xfrm>
              <a:prstGeom prst="line">
                <a:avLst/>
              </a:prstGeom>
              <a:ln>
                <a:solidFill>
                  <a:schemeClr val="accent6">
                    <a:lumMod val="40000"/>
                    <a:lumOff val="6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/>
              <p:cNvCxnSpPr/>
              <p:nvPr userDrawn="1"/>
            </p:nvCxnSpPr>
            <p:spPr>
              <a:xfrm>
                <a:off x="6096000" y="0"/>
                <a:ext cx="0" cy="6858000"/>
              </a:xfrm>
              <a:prstGeom prst="line">
                <a:avLst/>
              </a:prstGeom>
              <a:ln>
                <a:solidFill>
                  <a:schemeClr val="accent6">
                    <a:lumMod val="40000"/>
                    <a:lumOff val="6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/>
              <p:nvPr userDrawn="1"/>
            </p:nvCxnSpPr>
            <p:spPr>
              <a:xfrm>
                <a:off x="7336400" y="0"/>
                <a:ext cx="0" cy="6858000"/>
              </a:xfrm>
              <a:prstGeom prst="line">
                <a:avLst/>
              </a:prstGeom>
              <a:ln>
                <a:solidFill>
                  <a:schemeClr val="accent6">
                    <a:lumMod val="40000"/>
                    <a:lumOff val="6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 userDrawn="1"/>
            </p:nvCxnSpPr>
            <p:spPr>
              <a:xfrm>
                <a:off x="8616280" y="0"/>
                <a:ext cx="0" cy="6858000"/>
              </a:xfrm>
              <a:prstGeom prst="line">
                <a:avLst/>
              </a:prstGeom>
              <a:ln>
                <a:solidFill>
                  <a:schemeClr val="accent6">
                    <a:lumMod val="40000"/>
                    <a:lumOff val="6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 userDrawn="1"/>
            </p:nvCxnSpPr>
            <p:spPr>
              <a:xfrm>
                <a:off x="9912424" y="-27384"/>
                <a:ext cx="0" cy="6858000"/>
              </a:xfrm>
              <a:prstGeom prst="line">
                <a:avLst/>
              </a:prstGeom>
              <a:ln>
                <a:solidFill>
                  <a:schemeClr val="accent6">
                    <a:lumMod val="40000"/>
                    <a:lumOff val="6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 userDrawn="1"/>
            </p:nvCxnSpPr>
            <p:spPr>
              <a:xfrm>
                <a:off x="11152824" y="-27384"/>
                <a:ext cx="0" cy="6858000"/>
              </a:xfrm>
              <a:prstGeom prst="line">
                <a:avLst/>
              </a:prstGeom>
              <a:ln>
                <a:solidFill>
                  <a:schemeClr val="accent6">
                    <a:lumMod val="40000"/>
                    <a:lumOff val="6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19" name="Picture 1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270"/>
          <a:stretch/>
        </p:blipFill>
        <p:spPr>
          <a:xfrm>
            <a:off x="609600" y="6157844"/>
            <a:ext cx="2893073" cy="424523"/>
          </a:xfrm>
          <a:prstGeom prst="rect">
            <a:avLst/>
          </a:prstGeom>
        </p:spPr>
      </p:pic>
      <p:sp>
        <p:nvSpPr>
          <p:cNvPr id="25" name="Rectangle 24"/>
          <p:cNvSpPr/>
          <p:nvPr userDrawn="1"/>
        </p:nvSpPr>
        <p:spPr>
          <a:xfrm>
            <a:off x="0" y="6598106"/>
            <a:ext cx="12192000" cy="259893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6" name="Flowchart: Manual Input 19"/>
          <p:cNvSpPr/>
          <p:nvPr userDrawn="1"/>
        </p:nvSpPr>
        <p:spPr>
          <a:xfrm>
            <a:off x="7445091" y="5979168"/>
            <a:ext cx="4746909" cy="820426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34"/>
              <a:gd name="connsiteY0" fmla="*/ 8257 h 10000"/>
              <a:gd name="connsiteX1" fmla="*/ 10034 w 10034"/>
              <a:gd name="connsiteY1" fmla="*/ 0 h 10000"/>
              <a:gd name="connsiteX2" fmla="*/ 10034 w 10034"/>
              <a:gd name="connsiteY2" fmla="*/ 10000 h 10000"/>
              <a:gd name="connsiteX3" fmla="*/ 34 w 10034"/>
              <a:gd name="connsiteY3" fmla="*/ 10000 h 10000"/>
              <a:gd name="connsiteX4" fmla="*/ 0 w 10034"/>
              <a:gd name="connsiteY4" fmla="*/ 8257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34" h="10000">
                <a:moveTo>
                  <a:pt x="0" y="8257"/>
                </a:moveTo>
                <a:lnTo>
                  <a:pt x="10034" y="0"/>
                </a:lnTo>
                <a:lnTo>
                  <a:pt x="10034" y="10000"/>
                </a:lnTo>
                <a:lnTo>
                  <a:pt x="34" y="10000"/>
                </a:lnTo>
                <a:cubicBezTo>
                  <a:pt x="23" y="9419"/>
                  <a:pt x="11" y="8838"/>
                  <a:pt x="0" y="8257"/>
                </a:cubicBezTo>
                <a:close/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7" name="TextBox 26"/>
          <p:cNvSpPr txBox="1"/>
          <p:nvPr userDrawn="1"/>
        </p:nvSpPr>
        <p:spPr>
          <a:xfrm>
            <a:off x="10384762" y="6370106"/>
            <a:ext cx="1471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IN" dirty="0"/>
              <a:t>#XPIndia2016</a:t>
            </a:r>
          </a:p>
        </p:txBody>
      </p:sp>
      <p:pic>
        <p:nvPicPr>
          <p:cNvPr id="28" name="Picture 2" descr="http://www.iconsdb.com/icons/download/black/twitter-512.png"/>
          <p:cNvPicPr>
            <a:picLocks noChangeAspect="1" noChangeArrowheads="1"/>
          </p:cNvPicPr>
          <p:nvPr userDrawn="1"/>
        </p:nvPicPr>
        <p:blipFill>
          <a:blip r:embed="rId3" cstate="print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4735" y="6309320"/>
            <a:ext cx="433753" cy="43375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9" name="Straight Connector 28"/>
          <p:cNvCxnSpPr/>
          <p:nvPr userDrawn="1"/>
        </p:nvCxnSpPr>
        <p:spPr>
          <a:xfrm>
            <a:off x="1230079" y="1196752"/>
            <a:ext cx="9800827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2915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gradFill>
          <a:gsLst>
            <a:gs pos="48000">
              <a:srgbClr val="FCFCFC"/>
            </a:gs>
            <a:gs pos="0">
              <a:schemeClr val="bg1"/>
            </a:gs>
            <a:gs pos="100000">
              <a:schemeClr val="bg1">
                <a:lumMod val="9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377706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276872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270"/>
          <a:stretch/>
        </p:blipFill>
        <p:spPr>
          <a:xfrm>
            <a:off x="609600" y="6157844"/>
            <a:ext cx="2893073" cy="424523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0" y="6598106"/>
            <a:ext cx="12192000" cy="259893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Flowchart: Manual Input 19"/>
          <p:cNvSpPr/>
          <p:nvPr userDrawn="1"/>
        </p:nvSpPr>
        <p:spPr>
          <a:xfrm>
            <a:off x="7445091" y="5979168"/>
            <a:ext cx="4746909" cy="820426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34"/>
              <a:gd name="connsiteY0" fmla="*/ 8257 h 10000"/>
              <a:gd name="connsiteX1" fmla="*/ 10034 w 10034"/>
              <a:gd name="connsiteY1" fmla="*/ 0 h 10000"/>
              <a:gd name="connsiteX2" fmla="*/ 10034 w 10034"/>
              <a:gd name="connsiteY2" fmla="*/ 10000 h 10000"/>
              <a:gd name="connsiteX3" fmla="*/ 34 w 10034"/>
              <a:gd name="connsiteY3" fmla="*/ 10000 h 10000"/>
              <a:gd name="connsiteX4" fmla="*/ 0 w 10034"/>
              <a:gd name="connsiteY4" fmla="*/ 8257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34" h="10000">
                <a:moveTo>
                  <a:pt x="0" y="8257"/>
                </a:moveTo>
                <a:lnTo>
                  <a:pt x="10034" y="0"/>
                </a:lnTo>
                <a:lnTo>
                  <a:pt x="10034" y="10000"/>
                </a:lnTo>
                <a:lnTo>
                  <a:pt x="34" y="10000"/>
                </a:lnTo>
                <a:cubicBezTo>
                  <a:pt x="23" y="9419"/>
                  <a:pt x="11" y="8838"/>
                  <a:pt x="0" y="8257"/>
                </a:cubicBezTo>
                <a:close/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TextBox 12"/>
          <p:cNvSpPr txBox="1"/>
          <p:nvPr userDrawn="1"/>
        </p:nvSpPr>
        <p:spPr>
          <a:xfrm>
            <a:off x="10384762" y="6370106"/>
            <a:ext cx="1471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IN" dirty="0"/>
              <a:t>#XPIndia2016</a:t>
            </a:r>
          </a:p>
        </p:txBody>
      </p:sp>
      <p:pic>
        <p:nvPicPr>
          <p:cNvPr id="14" name="Picture 2" descr="http://www.iconsdb.com/icons/download/black/twitter-512.png"/>
          <p:cNvPicPr>
            <a:picLocks noChangeAspect="1" noChangeArrowheads="1"/>
          </p:cNvPicPr>
          <p:nvPr userDrawn="1"/>
        </p:nvPicPr>
        <p:blipFill>
          <a:blip r:embed="rId3" cstate="print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4735" y="6309320"/>
            <a:ext cx="433753" cy="43375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77100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bg>
      <p:bgPr>
        <a:gradFill>
          <a:gsLst>
            <a:gs pos="48000">
              <a:srgbClr val="FCFCFC"/>
            </a:gs>
            <a:gs pos="0">
              <a:schemeClr val="bg1"/>
            </a:gs>
            <a:gs pos="100000">
              <a:schemeClr val="bg1">
                <a:lumMod val="9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529" y="-12491"/>
            <a:ext cx="12193057" cy="688298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377706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276872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270"/>
          <a:stretch/>
        </p:blipFill>
        <p:spPr>
          <a:xfrm>
            <a:off x="609600" y="6157844"/>
            <a:ext cx="2893073" cy="424523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0" y="6598106"/>
            <a:ext cx="12192000" cy="259893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Flowchart: Manual Input 19"/>
          <p:cNvSpPr/>
          <p:nvPr userDrawn="1"/>
        </p:nvSpPr>
        <p:spPr>
          <a:xfrm>
            <a:off x="7445091" y="5979168"/>
            <a:ext cx="4746909" cy="820426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34"/>
              <a:gd name="connsiteY0" fmla="*/ 8257 h 10000"/>
              <a:gd name="connsiteX1" fmla="*/ 10034 w 10034"/>
              <a:gd name="connsiteY1" fmla="*/ 0 h 10000"/>
              <a:gd name="connsiteX2" fmla="*/ 10034 w 10034"/>
              <a:gd name="connsiteY2" fmla="*/ 10000 h 10000"/>
              <a:gd name="connsiteX3" fmla="*/ 34 w 10034"/>
              <a:gd name="connsiteY3" fmla="*/ 10000 h 10000"/>
              <a:gd name="connsiteX4" fmla="*/ 0 w 10034"/>
              <a:gd name="connsiteY4" fmla="*/ 8257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34" h="10000">
                <a:moveTo>
                  <a:pt x="0" y="8257"/>
                </a:moveTo>
                <a:lnTo>
                  <a:pt x="10034" y="0"/>
                </a:lnTo>
                <a:lnTo>
                  <a:pt x="10034" y="10000"/>
                </a:lnTo>
                <a:lnTo>
                  <a:pt x="34" y="10000"/>
                </a:lnTo>
                <a:cubicBezTo>
                  <a:pt x="23" y="9419"/>
                  <a:pt x="11" y="8838"/>
                  <a:pt x="0" y="8257"/>
                </a:cubicBezTo>
                <a:close/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TextBox 12"/>
          <p:cNvSpPr txBox="1"/>
          <p:nvPr userDrawn="1"/>
        </p:nvSpPr>
        <p:spPr>
          <a:xfrm>
            <a:off x="10384762" y="6370106"/>
            <a:ext cx="1471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IN" dirty="0"/>
              <a:t>#XPIndia2016</a:t>
            </a:r>
          </a:p>
        </p:txBody>
      </p:sp>
      <p:pic>
        <p:nvPicPr>
          <p:cNvPr id="14" name="Picture 2" descr="http://www.iconsdb.com/icons/download/black/twitter-512.png"/>
          <p:cNvPicPr>
            <a:picLocks noChangeAspect="1" noChangeArrowheads="1"/>
          </p:cNvPicPr>
          <p:nvPr userDrawn="1"/>
        </p:nvPicPr>
        <p:blipFill>
          <a:blip r:embed="rId4" cstate="print">
            <a:biLevel thresh="7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4735" y="6309320"/>
            <a:ext cx="433753" cy="43375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33443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gradFill>
          <a:gsLst>
            <a:gs pos="48000">
              <a:srgbClr val="FCFCFC"/>
            </a:gs>
            <a:gs pos="0">
              <a:schemeClr val="bg1"/>
            </a:gs>
            <a:gs pos="100000">
              <a:schemeClr val="bg1">
                <a:lumMod val="9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423317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423317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pic>
        <p:nvPicPr>
          <p:cNvPr id="23" name="Picture 2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270"/>
          <a:stretch/>
        </p:blipFill>
        <p:spPr>
          <a:xfrm>
            <a:off x="609600" y="6157844"/>
            <a:ext cx="2893073" cy="424523"/>
          </a:xfrm>
          <a:prstGeom prst="rect">
            <a:avLst/>
          </a:prstGeom>
        </p:spPr>
      </p:pic>
      <p:sp>
        <p:nvSpPr>
          <p:cNvPr id="24" name="Rectangle 23"/>
          <p:cNvSpPr/>
          <p:nvPr userDrawn="1"/>
        </p:nvSpPr>
        <p:spPr>
          <a:xfrm>
            <a:off x="0" y="6598106"/>
            <a:ext cx="12192000" cy="259893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Flowchart: Manual Input 19"/>
          <p:cNvSpPr/>
          <p:nvPr userDrawn="1"/>
        </p:nvSpPr>
        <p:spPr>
          <a:xfrm>
            <a:off x="7445091" y="5979168"/>
            <a:ext cx="4746909" cy="820426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34"/>
              <a:gd name="connsiteY0" fmla="*/ 8257 h 10000"/>
              <a:gd name="connsiteX1" fmla="*/ 10034 w 10034"/>
              <a:gd name="connsiteY1" fmla="*/ 0 h 10000"/>
              <a:gd name="connsiteX2" fmla="*/ 10034 w 10034"/>
              <a:gd name="connsiteY2" fmla="*/ 10000 h 10000"/>
              <a:gd name="connsiteX3" fmla="*/ 34 w 10034"/>
              <a:gd name="connsiteY3" fmla="*/ 10000 h 10000"/>
              <a:gd name="connsiteX4" fmla="*/ 0 w 10034"/>
              <a:gd name="connsiteY4" fmla="*/ 8257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34" h="10000">
                <a:moveTo>
                  <a:pt x="0" y="8257"/>
                </a:moveTo>
                <a:lnTo>
                  <a:pt x="10034" y="0"/>
                </a:lnTo>
                <a:lnTo>
                  <a:pt x="10034" y="10000"/>
                </a:lnTo>
                <a:lnTo>
                  <a:pt x="34" y="10000"/>
                </a:lnTo>
                <a:cubicBezTo>
                  <a:pt x="23" y="9419"/>
                  <a:pt x="11" y="8838"/>
                  <a:pt x="0" y="8257"/>
                </a:cubicBezTo>
                <a:close/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6" name="TextBox 25"/>
          <p:cNvSpPr txBox="1"/>
          <p:nvPr userDrawn="1"/>
        </p:nvSpPr>
        <p:spPr>
          <a:xfrm>
            <a:off x="10384762" y="6370106"/>
            <a:ext cx="1471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IN" dirty="0"/>
              <a:t>#XPIndia2016</a:t>
            </a:r>
          </a:p>
        </p:txBody>
      </p:sp>
      <p:pic>
        <p:nvPicPr>
          <p:cNvPr id="27" name="Picture 2" descr="http://www.iconsdb.com/icons/download/black/twitter-512.png"/>
          <p:cNvPicPr>
            <a:picLocks noChangeAspect="1" noChangeArrowheads="1"/>
          </p:cNvPicPr>
          <p:nvPr userDrawn="1"/>
        </p:nvPicPr>
        <p:blipFill>
          <a:blip r:embed="rId3" cstate="print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4735" y="6309320"/>
            <a:ext cx="433753" cy="43375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8" name="Straight Connector 27"/>
          <p:cNvCxnSpPr/>
          <p:nvPr userDrawn="1"/>
        </p:nvCxnSpPr>
        <p:spPr>
          <a:xfrm>
            <a:off x="1230079" y="1196752"/>
            <a:ext cx="9800827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20966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Two Content">
    <p:bg>
      <p:bgPr>
        <a:gradFill>
          <a:gsLst>
            <a:gs pos="48000">
              <a:srgbClr val="FCFCFC"/>
            </a:gs>
            <a:gs pos="0">
              <a:schemeClr val="bg1"/>
            </a:gs>
            <a:gs pos="100000">
              <a:schemeClr val="bg1">
                <a:lumMod val="9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529" y="-12491"/>
            <a:ext cx="12193057" cy="688298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423317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423317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pic>
        <p:nvPicPr>
          <p:cNvPr id="23" name="Picture 22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270"/>
          <a:stretch/>
        </p:blipFill>
        <p:spPr>
          <a:xfrm>
            <a:off x="609600" y="6157844"/>
            <a:ext cx="2893073" cy="424523"/>
          </a:xfrm>
          <a:prstGeom prst="rect">
            <a:avLst/>
          </a:prstGeom>
        </p:spPr>
      </p:pic>
      <p:sp>
        <p:nvSpPr>
          <p:cNvPr id="24" name="Rectangle 23"/>
          <p:cNvSpPr/>
          <p:nvPr userDrawn="1"/>
        </p:nvSpPr>
        <p:spPr>
          <a:xfrm>
            <a:off x="0" y="6598106"/>
            <a:ext cx="12192000" cy="259893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Flowchart: Manual Input 19"/>
          <p:cNvSpPr/>
          <p:nvPr userDrawn="1"/>
        </p:nvSpPr>
        <p:spPr>
          <a:xfrm>
            <a:off x="7445091" y="5979168"/>
            <a:ext cx="4746909" cy="820426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34"/>
              <a:gd name="connsiteY0" fmla="*/ 8257 h 10000"/>
              <a:gd name="connsiteX1" fmla="*/ 10034 w 10034"/>
              <a:gd name="connsiteY1" fmla="*/ 0 h 10000"/>
              <a:gd name="connsiteX2" fmla="*/ 10034 w 10034"/>
              <a:gd name="connsiteY2" fmla="*/ 10000 h 10000"/>
              <a:gd name="connsiteX3" fmla="*/ 34 w 10034"/>
              <a:gd name="connsiteY3" fmla="*/ 10000 h 10000"/>
              <a:gd name="connsiteX4" fmla="*/ 0 w 10034"/>
              <a:gd name="connsiteY4" fmla="*/ 8257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34" h="10000">
                <a:moveTo>
                  <a:pt x="0" y="8257"/>
                </a:moveTo>
                <a:lnTo>
                  <a:pt x="10034" y="0"/>
                </a:lnTo>
                <a:lnTo>
                  <a:pt x="10034" y="10000"/>
                </a:lnTo>
                <a:lnTo>
                  <a:pt x="34" y="10000"/>
                </a:lnTo>
                <a:cubicBezTo>
                  <a:pt x="23" y="9419"/>
                  <a:pt x="11" y="8838"/>
                  <a:pt x="0" y="8257"/>
                </a:cubicBezTo>
                <a:close/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6" name="TextBox 25"/>
          <p:cNvSpPr txBox="1"/>
          <p:nvPr userDrawn="1"/>
        </p:nvSpPr>
        <p:spPr>
          <a:xfrm>
            <a:off x="10384762" y="6370106"/>
            <a:ext cx="1471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IN" dirty="0"/>
              <a:t>#XPIndia2016</a:t>
            </a:r>
          </a:p>
        </p:txBody>
      </p:sp>
      <p:pic>
        <p:nvPicPr>
          <p:cNvPr id="27" name="Picture 2" descr="http://www.iconsdb.com/icons/download/black/twitter-512.png"/>
          <p:cNvPicPr>
            <a:picLocks noChangeAspect="1" noChangeArrowheads="1"/>
          </p:cNvPicPr>
          <p:nvPr userDrawn="1"/>
        </p:nvPicPr>
        <p:blipFill>
          <a:blip r:embed="rId4" cstate="print">
            <a:biLevel thresh="7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4735" y="6309320"/>
            <a:ext cx="433753" cy="43375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8" name="Straight Connector 27"/>
          <p:cNvCxnSpPr/>
          <p:nvPr userDrawn="1"/>
        </p:nvCxnSpPr>
        <p:spPr>
          <a:xfrm>
            <a:off x="1230079" y="1196752"/>
            <a:ext cx="9800827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93638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bg>
      <p:bgPr>
        <a:gradFill>
          <a:gsLst>
            <a:gs pos="48000">
              <a:srgbClr val="FCFCFC"/>
            </a:gs>
            <a:gs pos="0">
              <a:schemeClr val="bg1"/>
            </a:gs>
            <a:gs pos="100000">
              <a:schemeClr val="bg1">
                <a:lumMod val="9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412776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052538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412776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052538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270"/>
          <a:stretch/>
        </p:blipFill>
        <p:spPr>
          <a:xfrm>
            <a:off x="609600" y="6157844"/>
            <a:ext cx="2893073" cy="424523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0" y="6598106"/>
            <a:ext cx="12192000" cy="259893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Flowchart: Manual Input 19"/>
          <p:cNvSpPr/>
          <p:nvPr userDrawn="1"/>
        </p:nvSpPr>
        <p:spPr>
          <a:xfrm>
            <a:off x="7445091" y="5979168"/>
            <a:ext cx="4746909" cy="820426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34"/>
              <a:gd name="connsiteY0" fmla="*/ 8257 h 10000"/>
              <a:gd name="connsiteX1" fmla="*/ 10034 w 10034"/>
              <a:gd name="connsiteY1" fmla="*/ 0 h 10000"/>
              <a:gd name="connsiteX2" fmla="*/ 10034 w 10034"/>
              <a:gd name="connsiteY2" fmla="*/ 10000 h 10000"/>
              <a:gd name="connsiteX3" fmla="*/ 34 w 10034"/>
              <a:gd name="connsiteY3" fmla="*/ 10000 h 10000"/>
              <a:gd name="connsiteX4" fmla="*/ 0 w 10034"/>
              <a:gd name="connsiteY4" fmla="*/ 8257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34" h="10000">
                <a:moveTo>
                  <a:pt x="0" y="8257"/>
                </a:moveTo>
                <a:lnTo>
                  <a:pt x="10034" y="0"/>
                </a:lnTo>
                <a:lnTo>
                  <a:pt x="10034" y="10000"/>
                </a:lnTo>
                <a:lnTo>
                  <a:pt x="34" y="10000"/>
                </a:lnTo>
                <a:cubicBezTo>
                  <a:pt x="23" y="9419"/>
                  <a:pt x="11" y="8838"/>
                  <a:pt x="0" y="8257"/>
                </a:cubicBezTo>
                <a:close/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TextBox 15"/>
          <p:cNvSpPr txBox="1"/>
          <p:nvPr userDrawn="1"/>
        </p:nvSpPr>
        <p:spPr>
          <a:xfrm>
            <a:off x="10384762" y="6370106"/>
            <a:ext cx="1471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IN" dirty="0"/>
              <a:t>#XPIndia2016</a:t>
            </a:r>
          </a:p>
        </p:txBody>
      </p:sp>
      <p:pic>
        <p:nvPicPr>
          <p:cNvPr id="17" name="Picture 2" descr="http://www.iconsdb.com/icons/download/black/twitter-512.png"/>
          <p:cNvPicPr>
            <a:picLocks noChangeAspect="1" noChangeArrowheads="1"/>
          </p:cNvPicPr>
          <p:nvPr userDrawn="1"/>
        </p:nvPicPr>
        <p:blipFill>
          <a:blip r:embed="rId3" cstate="print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4735" y="6309320"/>
            <a:ext cx="433753" cy="43375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Straight Connector 17"/>
          <p:cNvCxnSpPr/>
          <p:nvPr userDrawn="1"/>
        </p:nvCxnSpPr>
        <p:spPr>
          <a:xfrm>
            <a:off x="1230079" y="1196752"/>
            <a:ext cx="9800827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3077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gradFill>
          <a:gsLst>
            <a:gs pos="48000">
              <a:srgbClr val="FCFCFC"/>
            </a:gs>
            <a:gs pos="0">
              <a:schemeClr val="bg1"/>
            </a:gs>
            <a:gs pos="100000">
              <a:schemeClr val="bg1">
                <a:lumMod val="9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270"/>
          <a:stretch/>
        </p:blipFill>
        <p:spPr>
          <a:xfrm>
            <a:off x="609600" y="6157844"/>
            <a:ext cx="2893073" cy="424523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0" y="6598106"/>
            <a:ext cx="12192000" cy="259893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Flowchart: Manual Input 19"/>
          <p:cNvSpPr/>
          <p:nvPr userDrawn="1"/>
        </p:nvSpPr>
        <p:spPr>
          <a:xfrm>
            <a:off x="7445091" y="5979168"/>
            <a:ext cx="4746909" cy="820426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34"/>
              <a:gd name="connsiteY0" fmla="*/ 8257 h 10000"/>
              <a:gd name="connsiteX1" fmla="*/ 10034 w 10034"/>
              <a:gd name="connsiteY1" fmla="*/ 0 h 10000"/>
              <a:gd name="connsiteX2" fmla="*/ 10034 w 10034"/>
              <a:gd name="connsiteY2" fmla="*/ 10000 h 10000"/>
              <a:gd name="connsiteX3" fmla="*/ 34 w 10034"/>
              <a:gd name="connsiteY3" fmla="*/ 10000 h 10000"/>
              <a:gd name="connsiteX4" fmla="*/ 0 w 10034"/>
              <a:gd name="connsiteY4" fmla="*/ 8257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34" h="10000">
                <a:moveTo>
                  <a:pt x="0" y="8257"/>
                </a:moveTo>
                <a:lnTo>
                  <a:pt x="10034" y="0"/>
                </a:lnTo>
                <a:lnTo>
                  <a:pt x="10034" y="10000"/>
                </a:lnTo>
                <a:lnTo>
                  <a:pt x="34" y="10000"/>
                </a:lnTo>
                <a:cubicBezTo>
                  <a:pt x="23" y="9419"/>
                  <a:pt x="11" y="8838"/>
                  <a:pt x="0" y="8257"/>
                </a:cubicBezTo>
                <a:close/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TextBox 11"/>
          <p:cNvSpPr txBox="1"/>
          <p:nvPr userDrawn="1"/>
        </p:nvSpPr>
        <p:spPr>
          <a:xfrm>
            <a:off x="10384762" y="6370106"/>
            <a:ext cx="1471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IN" dirty="0"/>
              <a:t>#XPIndia2016</a:t>
            </a:r>
          </a:p>
        </p:txBody>
      </p:sp>
      <p:pic>
        <p:nvPicPr>
          <p:cNvPr id="13" name="Picture 2" descr="http://www.iconsdb.com/icons/download/black/twitter-512.png"/>
          <p:cNvPicPr>
            <a:picLocks noChangeAspect="1" noChangeArrowheads="1"/>
          </p:cNvPicPr>
          <p:nvPr userDrawn="1"/>
        </p:nvPicPr>
        <p:blipFill>
          <a:blip r:embed="rId3" cstate="print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4735" y="6309320"/>
            <a:ext cx="433753" cy="43375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Straight Connector 13"/>
          <p:cNvCxnSpPr/>
          <p:nvPr userDrawn="1"/>
        </p:nvCxnSpPr>
        <p:spPr>
          <a:xfrm>
            <a:off x="1230079" y="1196752"/>
            <a:ext cx="9800827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1660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44624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340768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E9B45C-0E1C-4CA0-A7AB-B32F0E31408D}" type="datetimeFigureOut">
              <a:rPr lang="en-IN" smtClean="0"/>
              <a:t>08-08-2016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F01378-D1FE-4CBB-B64C-AF65EDC162F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306160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1" r:id="rId3"/>
    <p:sldLayoutId id="2147483651" r:id="rId4"/>
    <p:sldLayoutId id="2147483662" r:id="rId5"/>
    <p:sldLayoutId id="2147483652" r:id="rId6"/>
    <p:sldLayoutId id="2147483663" r:id="rId7"/>
    <p:sldLayoutId id="2147483653" r:id="rId8"/>
    <p:sldLayoutId id="2147483654" r:id="rId9"/>
    <p:sldLayoutId id="2147483664" r:id="rId10"/>
    <p:sldLayoutId id="2147483655" r:id="rId11"/>
    <p:sldLayoutId id="2147483667" r:id="rId12"/>
    <p:sldLayoutId id="2147483665" r:id="rId13"/>
    <p:sldLayoutId id="2147483666" r:id="rId14"/>
  </p:sldLayoutIdLst>
  <p:txStyles>
    <p:titleStyle>
      <a:lvl1pPr algn="ctr" defTabSz="914400" rtl="0" eaLnBrk="1" latinLnBrk="0" hangingPunct="1">
        <a:spcBef>
          <a:spcPct val="0"/>
        </a:spcBef>
        <a:buNone/>
        <a:defRPr sz="4000" kern="1200">
          <a:solidFill>
            <a:schemeClr val="accent6">
              <a:lumMod val="75000"/>
            </a:schemeClr>
          </a:solidFill>
          <a:latin typeface="Gill Sans MT" panose="020B0502020104020203" pitchFamily="34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>
              <a:lumMod val="85000"/>
              <a:lumOff val="15000"/>
            </a:schemeClr>
          </a:solidFill>
          <a:latin typeface="Gill Sans MT" panose="020B0502020104020203" pitchFamily="34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>
              <a:lumMod val="85000"/>
              <a:lumOff val="15000"/>
            </a:schemeClr>
          </a:solidFill>
          <a:latin typeface="Gill Sans MT" panose="020B0502020104020203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85000"/>
              <a:lumOff val="15000"/>
            </a:schemeClr>
          </a:solidFill>
          <a:latin typeface="Gill Sans MT" panose="020B0502020104020203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>
              <a:lumMod val="85000"/>
              <a:lumOff val="15000"/>
            </a:schemeClr>
          </a:solidFill>
          <a:latin typeface="Gill Sans MT" panose="020B0502020104020203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>
              <a:lumMod val="85000"/>
              <a:lumOff val="15000"/>
            </a:schemeClr>
          </a:solidFill>
          <a:latin typeface="Gill Sans MT" panose="020B0502020104020203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8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90831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 after 4 sprints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6160" y="1844824"/>
            <a:ext cx="2520280" cy="324036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73758" y="1225689"/>
            <a:ext cx="4608512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 smtClean="0"/>
              <a:t>Leadership focused on deliveries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0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 smtClean="0"/>
              <a:t>Not Interested in Engineering practices</a:t>
            </a:r>
          </a:p>
          <a:p>
            <a:endParaRPr lang="en-US" sz="2000" dirty="0" smtClean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 smtClean="0"/>
              <a:t>Objectives of project change</a:t>
            </a:r>
          </a:p>
          <a:p>
            <a:endParaRPr lang="en-US" sz="2000" dirty="0" smtClean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 smtClean="0"/>
              <a:t>No support to champions</a:t>
            </a:r>
          </a:p>
          <a:p>
            <a:endParaRPr lang="en-US" sz="2000" dirty="0" smtClean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 smtClean="0"/>
              <a:t>Escalations 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0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 smtClean="0"/>
              <a:t>Champions searched other jobs</a:t>
            </a:r>
          </a:p>
          <a:p>
            <a:endParaRPr lang="en-US" sz="2000" dirty="0" smtClean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 smtClean="0"/>
              <a:t>Don’t know how to do </a:t>
            </a:r>
            <a:r>
              <a:rPr lang="en-US" sz="2000" dirty="0" err="1" smtClean="0"/>
              <a:t>bla</a:t>
            </a:r>
            <a:r>
              <a:rPr lang="en-US" sz="2000" dirty="0" smtClean="0"/>
              <a:t> </a:t>
            </a:r>
            <a:r>
              <a:rPr lang="en-US" sz="2000" dirty="0" err="1" smtClean="0"/>
              <a:t>bla</a:t>
            </a:r>
            <a:r>
              <a:rPr lang="en-US" sz="2000" dirty="0" smtClean="0"/>
              <a:t> </a:t>
            </a:r>
            <a:r>
              <a:rPr lang="en-US" sz="2000" dirty="0" err="1" smtClean="0"/>
              <a:t>bla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361294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Second trial of our journey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408" y="1412776"/>
            <a:ext cx="3816424" cy="331236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735960" y="1412776"/>
            <a:ext cx="5256584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 smtClean="0"/>
              <a:t>Identified a target project (Eligible for transformation )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0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 smtClean="0"/>
              <a:t>Leader ship team and customer was educated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0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 smtClean="0"/>
              <a:t>3 targeted scrum teams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0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 smtClean="0"/>
              <a:t>Sprint based goals 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0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 smtClean="0"/>
              <a:t>Inspect and adapt methods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8952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Then came our way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2224" y="1412776"/>
            <a:ext cx="3672408" cy="389950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07368" y="1340768"/>
            <a:ext cx="7632847" cy="581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 smtClean="0"/>
              <a:t>Not deviating much from the existing work flow, tools and technology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000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 smtClean="0"/>
              <a:t>A big heap of legacy code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0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 smtClean="0"/>
              <a:t>How to write Unit tests?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0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 smtClean="0"/>
              <a:t>Multilayered architecture- where to stop? Where to start?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0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 smtClean="0"/>
              <a:t>Different technologies in each layer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0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 smtClean="0"/>
              <a:t>No test frame works in few components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000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 smtClean="0"/>
              <a:t>Very few experts in all the areas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0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 smtClean="0"/>
              <a:t>People mind set </a:t>
            </a:r>
            <a:endParaRPr lang="en-US" sz="2000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2349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next?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384" y="1268760"/>
            <a:ext cx="2466975" cy="208823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647728" y="1412776"/>
            <a:ext cx="7704856" cy="6524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 smtClean="0"/>
              <a:t>Organize teams based on features and experience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0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 smtClean="0"/>
              <a:t>Workshops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0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 smtClean="0"/>
              <a:t>Backlog with simpler user stories (Across the layers)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0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 smtClean="0"/>
              <a:t>Explore new technologies to fill up gap 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0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 smtClean="0"/>
              <a:t>Brain storm on handling multi layered, multi component based architecture (Aligning tools, frame work, technologies </a:t>
            </a:r>
            <a:r>
              <a:rPr lang="en-US" sz="2000" dirty="0" err="1" smtClean="0"/>
              <a:t>etc</a:t>
            </a:r>
            <a:r>
              <a:rPr lang="en-US" sz="2000" dirty="0" smtClean="0"/>
              <a:t> )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000" dirty="0"/>
          </a:p>
          <a:p>
            <a:endParaRPr lang="en-US" dirty="0"/>
          </a:p>
          <a:p>
            <a:r>
              <a:rPr lang="en-US" dirty="0" smtClean="0"/>
              <a:t> 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3840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 the court 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343472" y="1268760"/>
            <a:ext cx="273630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/>
              <a:t>Vertical way of tasking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/>
              <a:t>Deriving BDD scenarios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/>
              <a:t>Identify the impacted layers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/>
              <a:t>Deriving  test pyramid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 smtClean="0"/>
              <a:t>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824192" y="3429000"/>
            <a:ext cx="36004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/>
              <a:t>Using existing tools and technologies in a different way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/>
              <a:t>Unit tests and its importance </a:t>
            </a:r>
          </a:p>
          <a:p>
            <a:endParaRPr lang="en-US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/>
              <a:t>Integration tests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/>
              <a:t>Controlled coding 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5662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After 4 sprints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3912" y="1340768"/>
            <a:ext cx="4752528" cy="337435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11424" y="1628800"/>
            <a:ext cx="273630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/>
              <a:t>Less spill overs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/>
              <a:t>Sense of accomplishment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/>
              <a:t>Easy way of automating tests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/>
              <a:t>Easy debugging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Easy integration tests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No transferring defects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400256" y="1700808"/>
            <a:ext cx="28083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5503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 (10 sprints)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487488" y="1700808"/>
            <a:ext cx="8784976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 smtClean="0"/>
              <a:t>Team is self driven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0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 smtClean="0"/>
              <a:t>New champions</a:t>
            </a:r>
          </a:p>
          <a:p>
            <a:endParaRPr lang="en-US" sz="20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 smtClean="0"/>
              <a:t>Targeted team were 3, infected team were 6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0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 smtClean="0"/>
              <a:t>Started TDD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0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 smtClean="0"/>
              <a:t>Pair programming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0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 smtClean="0"/>
              <a:t>New experiments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0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 smtClean="0"/>
              <a:t>One complete feature was delivered with Zero P1 defects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84099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did not go well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487488" y="1844824"/>
            <a:ext cx="756084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On the second engagement….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/>
              <a:t>	Partnering customer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/>
              <a:t>	Partnering higher management </a:t>
            </a:r>
          </a:p>
          <a:p>
            <a:r>
              <a:rPr lang="en-US" dirty="0"/>
              <a:t>	</a:t>
            </a:r>
            <a:endParaRPr lang="en-US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	</a:t>
            </a:r>
            <a:r>
              <a:rPr lang="en-US" dirty="0" smtClean="0"/>
              <a:t>As an opportunity to the team </a:t>
            </a:r>
          </a:p>
          <a:p>
            <a:endParaRPr lang="en-US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	</a:t>
            </a:r>
            <a:r>
              <a:rPr lang="en-US" dirty="0" smtClean="0"/>
              <a:t>Sustainability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lvl="2"/>
            <a:r>
              <a:rPr lang="en-US" dirty="0" smtClean="0"/>
              <a:t>We put a logical end after 6 sprints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0185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Where are we now 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559496" y="1700808"/>
            <a:ext cx="727280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/>
              <a:t>One account with 9 Scrum teams is on XP (70 people 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/>
              <a:t>One more account with 6 scrum teams is in the path of break through(40 people ) 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/>
              <a:t>Third account with 7 scrum teams is not fully transformed (56 people 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/>
              <a:t>15 senior contributors infected by XP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8964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Signatures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1124744"/>
            <a:ext cx="5533256" cy="489654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3632" y="1340768"/>
            <a:ext cx="6048672" cy="518457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2024" y="648072"/>
            <a:ext cx="5040560" cy="5849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645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 smtClean="0"/>
              <a:t>A journey with XP – Case study </a:t>
            </a:r>
            <a:endParaRPr lang="en-IN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73764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Signatures 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456" y="1680"/>
            <a:ext cx="3857625" cy="645333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620688"/>
            <a:ext cx="10058400" cy="56578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304" y="399423"/>
            <a:ext cx="10058400" cy="56578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3752" y="289712"/>
            <a:ext cx="3857625" cy="6165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162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 smtClean="0"/>
              <a:t>Questions </a:t>
            </a:r>
          </a:p>
          <a:p>
            <a:pPr marL="0" indent="0">
              <a:buNone/>
            </a:pPr>
            <a:r>
              <a:rPr lang="en-IN" dirty="0"/>
              <a:t>	</a:t>
            </a:r>
            <a:r>
              <a:rPr lang="en-IN" dirty="0" smtClean="0"/>
              <a:t>	I will try to answer from my experience </a:t>
            </a:r>
            <a:r>
              <a:rPr lang="en-IN" dirty="0" smtClean="0">
                <a:sym typeface="Wingdings" panose="05000000000000000000" pitchFamily="2" charset="2"/>
              </a:rPr>
              <a:t>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6449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dirty="0" smtClean="0"/>
              <a:t>	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 smtClean="0"/>
              <a:t>	Lots of problems got exposed through agile practises</a:t>
            </a:r>
          </a:p>
          <a:p>
            <a:pPr marL="0" indent="0">
              <a:buNone/>
            </a:pPr>
            <a:endParaRPr lang="en-IN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Why we needed  XP practices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81860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Problems</a:t>
            </a:r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064" y="1412776"/>
            <a:ext cx="5157192" cy="417646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23392" y="1844824"/>
            <a:ext cx="489654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All unit tests passing-All the time</a:t>
            </a:r>
          </a:p>
          <a:p>
            <a:endParaRPr lang="en-US" sz="2400" dirty="0"/>
          </a:p>
          <a:p>
            <a:r>
              <a:rPr lang="en-US" sz="2400" dirty="0" smtClean="0"/>
              <a:t>At the same time defects also got passed  </a:t>
            </a:r>
          </a:p>
          <a:p>
            <a:r>
              <a:rPr lang="en-US" sz="2400" dirty="0" smtClean="0"/>
              <a:t>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342007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Problems 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055440" y="1556792"/>
            <a:ext cx="48965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Automate every test at the System Level 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1584" y="2398138"/>
            <a:ext cx="5953125" cy="3352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458160" y="1700808"/>
            <a:ext cx="47525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Automation was a big head ache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197632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472" y="1484784"/>
            <a:ext cx="1552575" cy="29432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719736" y="1628800"/>
            <a:ext cx="59766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 smtClean="0"/>
              <a:t>Big </a:t>
            </a:r>
            <a:r>
              <a:rPr lang="en-US" dirty="0" smtClean="0"/>
              <a:t>sized user stories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9696" y="4428009"/>
            <a:ext cx="2647950" cy="172402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384032" y="4653136"/>
            <a:ext cx="230425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Teams situation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528235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408" y="1772816"/>
            <a:ext cx="6120680" cy="394218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248128" y="1772816"/>
            <a:ext cx="39604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CI infrastructure</a:t>
            </a:r>
          </a:p>
          <a:p>
            <a:endParaRPr lang="en-US" dirty="0"/>
          </a:p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680176" y="3284984"/>
            <a:ext cx="374441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Other problems…..</a:t>
            </a:r>
          </a:p>
          <a:p>
            <a:r>
              <a:rPr lang="en-US" dirty="0" smtClean="0"/>
              <a:t>	Long </a:t>
            </a:r>
            <a:r>
              <a:rPr lang="en-US" dirty="0"/>
              <a:t>debugging </a:t>
            </a:r>
            <a:r>
              <a:rPr lang="en-US" dirty="0" smtClean="0"/>
              <a:t>cycles</a:t>
            </a:r>
          </a:p>
          <a:p>
            <a:r>
              <a:rPr lang="en-US" dirty="0" smtClean="0"/>
              <a:t>	Multilayered architecture</a:t>
            </a:r>
          </a:p>
          <a:p>
            <a:r>
              <a:rPr lang="en-US" dirty="0" smtClean="0"/>
              <a:t>	Legacy Code</a:t>
            </a:r>
          </a:p>
          <a:p>
            <a:r>
              <a:rPr lang="en-US" dirty="0"/>
              <a:t>	</a:t>
            </a:r>
            <a:r>
              <a:rPr lang="en-US" dirty="0" smtClean="0"/>
              <a:t>Always spill overs </a:t>
            </a:r>
          </a:p>
          <a:p>
            <a:r>
              <a:rPr lang="en-US" dirty="0"/>
              <a:t>	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8008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1916832"/>
            <a:ext cx="10972800" cy="4032448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	1. Scrum </a:t>
            </a:r>
            <a:r>
              <a:rPr lang="en-US" dirty="0"/>
              <a:t>teams</a:t>
            </a:r>
          </a:p>
          <a:p>
            <a:pPr marL="0" indent="0">
              <a:buNone/>
            </a:pPr>
            <a:r>
              <a:rPr lang="en-US" dirty="0"/>
              <a:t>	2. Leadership teams</a:t>
            </a:r>
          </a:p>
          <a:p>
            <a:pPr marL="0" indent="0">
              <a:buNone/>
            </a:pPr>
            <a:r>
              <a:rPr lang="en-US" dirty="0"/>
              <a:t>	3. An infra structure for CI</a:t>
            </a:r>
          </a:p>
          <a:p>
            <a:pPr marL="0" indent="0">
              <a:buNone/>
            </a:pPr>
            <a:r>
              <a:rPr lang="en-US" dirty="0"/>
              <a:t>	4. </a:t>
            </a:r>
            <a:r>
              <a:rPr lang="en-US" dirty="0" smtClean="0"/>
              <a:t>Unit tests and integration tests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	5. Agile trainings </a:t>
            </a:r>
            <a:endParaRPr lang="en-IN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23392" y="188640"/>
            <a:ext cx="10972800" cy="1143000"/>
          </a:xfrm>
        </p:spPr>
        <p:txBody>
          <a:bodyPr/>
          <a:lstStyle/>
          <a:p>
            <a:r>
              <a:rPr lang="en-IN" dirty="0" smtClean="0"/>
              <a:t>What we had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66630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First trial of our journey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67408" y="1412776"/>
            <a:ext cx="1058517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smtClean="0"/>
              <a:t>Created </a:t>
            </a:r>
            <a:r>
              <a:rPr lang="en-US" dirty="0"/>
              <a:t>a team of </a:t>
            </a:r>
            <a:r>
              <a:rPr lang="en-US" dirty="0" smtClean="0"/>
              <a:t>champions, from various projects</a:t>
            </a:r>
          </a:p>
          <a:p>
            <a:r>
              <a:rPr lang="en-US" dirty="0" smtClean="0"/>
              <a:t>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smtClean="0"/>
              <a:t>Trainings on XP practices with live code</a:t>
            </a:r>
          </a:p>
          <a:p>
            <a:endParaRPr lang="en-US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smtClean="0"/>
              <a:t>Put them back to their projects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7888" y="2151440"/>
            <a:ext cx="5410200" cy="226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998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12629</TotalTime>
  <Words>423</Words>
  <Application>Microsoft Office PowerPoint</Application>
  <PresentationFormat>Custom</PresentationFormat>
  <Paragraphs>173</Paragraphs>
  <Slides>21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Office Theme</vt:lpstr>
      <vt:lpstr>PowerPoint Presentation</vt:lpstr>
      <vt:lpstr>A journey with XP – Case study </vt:lpstr>
      <vt:lpstr>Why we needed  XP practices</vt:lpstr>
      <vt:lpstr>Problems</vt:lpstr>
      <vt:lpstr>Problems </vt:lpstr>
      <vt:lpstr>Problems</vt:lpstr>
      <vt:lpstr>Problems</vt:lpstr>
      <vt:lpstr>What we had</vt:lpstr>
      <vt:lpstr>First trial of our journey</vt:lpstr>
      <vt:lpstr>Result after 4 sprints</vt:lpstr>
      <vt:lpstr>Second trial of our journey</vt:lpstr>
      <vt:lpstr>Then came our way </vt:lpstr>
      <vt:lpstr>What’s next?</vt:lpstr>
      <vt:lpstr>On the court </vt:lpstr>
      <vt:lpstr>After 4 sprints </vt:lpstr>
      <vt:lpstr>Results (10 sprints)</vt:lpstr>
      <vt:lpstr>What did not go well</vt:lpstr>
      <vt:lpstr>Where are we now </vt:lpstr>
      <vt:lpstr>Signatures </vt:lpstr>
      <vt:lpstr>Signatures 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Antara</dc:creator>
  <cp:lastModifiedBy>Nadig, Pradeep Kumar</cp:lastModifiedBy>
  <cp:revision>116</cp:revision>
  <dcterms:created xsi:type="dcterms:W3CDTF">2013-10-29T07:03:25Z</dcterms:created>
  <dcterms:modified xsi:type="dcterms:W3CDTF">2016-08-16T05:50:56Z</dcterms:modified>
</cp:coreProperties>
</file>